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5" r:id="rId23"/>
    <p:sldId id="286" r:id="rId24"/>
    <p:sldId id="288" r:id="rId25"/>
    <p:sldId id="290" r:id="rId26"/>
    <p:sldId id="292" r:id="rId27"/>
    <p:sldId id="293" r:id="rId28"/>
    <p:sldId id="294" r:id="rId29"/>
    <p:sldId id="295" r:id="rId30"/>
    <p:sldId id="296" r:id="rId31"/>
    <p:sldId id="298" r:id="rId32"/>
    <p:sldId id="299" r:id="rId33"/>
    <p:sldId id="301" r:id="rId34"/>
    <p:sldId id="305" r:id="rId35"/>
    <p:sldId id="304" r:id="rId36"/>
    <p:sldId id="306" r:id="rId37"/>
    <p:sldId id="308" r:id="rId38"/>
    <p:sldId id="310" r:id="rId39"/>
    <p:sldId id="311" r:id="rId40"/>
    <p:sldId id="312" r:id="rId41"/>
    <p:sldId id="313" r:id="rId42"/>
    <p:sldId id="315" r:id="rId43"/>
    <p:sldId id="282" r:id="rId44"/>
    <p:sldId id="31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9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A6268A9-9B92-40A4-B072-FB0CBE3AFE24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7F59A44-7D3A-40FA-BDAF-28B3F3FEBC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68A9-9B92-40A4-B072-FB0CBE3AFE24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9A44-7D3A-40FA-BDAF-28B3F3FEBC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68A9-9B92-40A4-B072-FB0CBE3AFE24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9A44-7D3A-40FA-BDAF-28B3F3FEBC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A6268A9-9B92-40A4-B072-FB0CBE3AFE24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9A44-7D3A-40FA-BDAF-28B3F3FEBC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A6268A9-9B92-40A4-B072-FB0CBE3AFE24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7F59A44-7D3A-40FA-BDAF-28B3F3FEBC7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A6268A9-9B92-40A4-B072-FB0CBE3AFE24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7F59A44-7D3A-40FA-BDAF-28B3F3FEBC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A6268A9-9B92-40A4-B072-FB0CBE3AFE24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7F59A44-7D3A-40FA-BDAF-28B3F3FEBC7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68A9-9B92-40A4-B072-FB0CBE3AFE24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9A44-7D3A-40FA-BDAF-28B3F3FEBC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A6268A9-9B92-40A4-B072-FB0CBE3AFE24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7F59A44-7D3A-40FA-BDAF-28B3F3FEBC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A6268A9-9B92-40A4-B072-FB0CBE3AFE24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7F59A44-7D3A-40FA-BDAF-28B3F3FEBC7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A6268A9-9B92-40A4-B072-FB0CBE3AFE24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7F59A44-7D3A-40FA-BDAF-28B3F3FEBC7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A6268A9-9B92-40A4-B072-FB0CBE3AFE24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7F59A44-7D3A-40FA-BDAF-28B3F3FEBC7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2.1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Derivative:  “Tangent Lines and Rates of Change”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79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Derivative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Derivatives are the primary mathematical tool that we use to study and calculate rates of change in a variety of different </a:t>
            </a:r>
            <a:r>
              <a:rPr lang="en-US" dirty="0" smtClean="0"/>
              <a:t>applications and can be used to calculate instantaneous rates of change.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5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are several different formulas you can use which all look different and mean the same thing.  Pick the one that you like best and stick with it.</a:t>
            </a:r>
          </a:p>
          <a:p>
            <a:r>
              <a:rPr lang="en-US" sz="2400" dirty="0" smtClean="0"/>
              <a:t>This is the one we used last time:</a:t>
            </a:r>
          </a:p>
          <a:p>
            <a:pPr lvl="1"/>
            <a:r>
              <a:rPr lang="en-US" sz="2400" dirty="0" smtClean="0"/>
              <a:t>Derivative = 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Another option: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505200"/>
            <a:ext cx="2667000" cy="82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4953000"/>
            <a:ext cx="791917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407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514600"/>
            <a:ext cx="909772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90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Slope of the tangent 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got </a:t>
            </a:r>
            <a:r>
              <a:rPr lang="en-US" dirty="0" smtClean="0"/>
              <a:t>the same result using </a:t>
            </a:r>
            <a:r>
              <a:rPr lang="en-US" dirty="0" smtClean="0"/>
              <a:t>any method </a:t>
            </a:r>
            <a:r>
              <a:rPr lang="en-US" dirty="0" smtClean="0"/>
              <a:t>for the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derivative which is the slope of the tangent line for any value of x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can use it to find the slope at any given value of x: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43" y="4953000"/>
            <a:ext cx="894175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858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 for the Tangent 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looks intimidating, but it just means to use point slope form once you have the slope.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8915400" cy="307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763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example continued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09800"/>
            <a:ext cx="879614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28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Differentiability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It is possible that the limit that defines the derivative of a function may not exist at certain points in the domain of the function.  When that happens, the derivative is undefined.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114800"/>
            <a:ext cx="8305800" cy="269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141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Differentiability Geometrically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common ways in which a function that is continuous can fail to be differentiable at certain values of x are when the following exist: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Corner points</a:t>
            </a:r>
          </a:p>
          <a:p>
            <a:pPr lvl="1"/>
            <a:r>
              <a:rPr lang="en-US" dirty="0" smtClean="0"/>
              <a:t>Points of vertical tangency</a:t>
            </a:r>
          </a:p>
        </p:txBody>
      </p:sp>
    </p:spTree>
    <p:extLst>
      <p:ext uri="{BB962C8B-B14F-4D97-AF65-F5344CB8AC3E}">
        <p14:creationId xmlns:p14="http://schemas.microsoft.com/office/powerpoint/2010/main" val="391312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Corner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 you can see in the picture, the one sided limits of the slope of the secant line from the two sides of x</a:t>
            </a:r>
            <a:r>
              <a:rPr lang="en-US" baseline="-25000" dirty="0" smtClean="0"/>
              <a:t>0</a:t>
            </a:r>
            <a:r>
              <a:rPr lang="en-US" dirty="0" smtClean="0"/>
              <a:t> are not equal so the two sided limit does not exist.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81199" y="1371600"/>
            <a:ext cx="4724401" cy="3392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01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of Vertical Tangency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 you can see in the picture, the limits of the slope of the secant line approach +/- infinity which is not a measurable slope.</a:t>
            </a:r>
          </a:p>
          <a:p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447800"/>
            <a:ext cx="7239000" cy="3588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077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graphics are attributed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Calculus,10/E</a:t>
            </a:r>
            <a:r>
              <a:rPr lang="en-US" dirty="0" smtClean="0"/>
              <a:t> by Howard Anton, </a:t>
            </a:r>
            <a:r>
              <a:rPr lang="en-US" dirty="0" err="1" smtClean="0"/>
              <a:t>Irl</a:t>
            </a:r>
            <a:r>
              <a:rPr lang="en-US" dirty="0" smtClean="0"/>
              <a:t> </a:t>
            </a:r>
            <a:r>
              <a:rPr lang="en-US" dirty="0" err="1" smtClean="0"/>
              <a:t>Bivens</a:t>
            </a:r>
            <a:r>
              <a:rPr lang="en-US" dirty="0" smtClean="0"/>
              <a:t>, and Stephen Davis</a:t>
            </a:r>
            <a:br>
              <a:rPr lang="en-US" dirty="0" smtClean="0"/>
            </a:br>
            <a:r>
              <a:rPr lang="en-US" dirty="0" smtClean="0"/>
              <a:t>Copyright © 2009 by John Wiley &amp; Sons, Inc.  All rights reserved.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39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of Discontinuity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previous two slides show that functions can be continuous at certain points where they are not differentiable (meaning you cannot take the derivative there).</a:t>
            </a:r>
          </a:p>
          <a:p>
            <a:r>
              <a:rPr lang="en-US" sz="2800" dirty="0" smtClean="0"/>
              <a:t>It is also true that: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The proof is interesting, read about it and some related history on page 149.</a:t>
            </a:r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343400"/>
            <a:ext cx="8458200" cy="6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532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Derivative Notations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will talk more about these, but you should know that these mean the same thing:</a:t>
            </a:r>
          </a:p>
          <a:p>
            <a:endParaRPr lang="en-US" dirty="0" smtClean="0"/>
          </a:p>
          <a:p>
            <a:r>
              <a:rPr lang="en-US" dirty="0" smtClean="0"/>
              <a:t>Also, there are other formulas that some people use to find the derivative: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tend to like the last one, but make your own choice.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971800"/>
            <a:ext cx="3352800" cy="69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95800"/>
            <a:ext cx="890105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4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Derivative of a Constant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consider the graph of y=2 (for example), or y = any constant, it is a horizontal line whose slope is zero (see graph page 155 if you have a question).</a:t>
            </a:r>
          </a:p>
          <a:p>
            <a:r>
              <a:rPr lang="en-US" dirty="0" smtClean="0"/>
              <a:t>Since the derivative of y=2 equals its slope, the derivative must be 0.</a:t>
            </a:r>
          </a:p>
          <a:p>
            <a:r>
              <a:rPr lang="en-US" dirty="0" smtClean="0"/>
              <a:t>y’ = f’(x) = 0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3999"/>
            <a:ext cx="8534400" cy="139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7427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Derivatives of Power Functions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We have taken the derivative of linear (x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), quadratic (x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), and cubic (x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) functions in previous sections and talked about the “shortcut rule” or power rule.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There is a more formal proof in the middle of page 156.</a:t>
            </a:r>
            <a:endParaRPr lang="en-US" sz="2800" dirty="0"/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81400"/>
            <a:ext cx="853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1644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Derivatives of Sums and Differences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 can use a proof very similar to the one on the previous slide (see page 158) to find the derivatives of sums and differences.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Which just means that the derivative of a sum/difference equals the sum/difference of the derivatives (as it did with limits).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3200400"/>
            <a:ext cx="8229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7945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Derivatives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second derivative is the derivative of the first derivative and all of the same rules apply.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As long as we have differentiability, we can continue the process of differentiating to obtain third, fourth, fifth, and higher derivatives of a given function.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883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dirty="0" smtClean="0"/>
              <a:t>will learn a method for differentiating (taking the derivative of) products</a:t>
            </a:r>
            <a:r>
              <a:rPr lang="en-US" dirty="0" smtClean="0"/>
              <a:t>.</a:t>
            </a:r>
          </a:p>
          <a:p>
            <a:pPr marL="64008" indent="0">
              <a:buNone/>
            </a:pPr>
            <a:endParaRPr lang="en-US" dirty="0" smtClean="0"/>
          </a:p>
          <a:p>
            <a:r>
              <a:rPr lang="en-US" dirty="0" smtClean="0"/>
              <a:t>NOTE:  The derivative of the product is </a:t>
            </a:r>
            <a:r>
              <a:rPr lang="en-US" b="1" u="sng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equal to the product of the derivatives.  An example on the next page will show why.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0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we say that f(x) = x and g(x) = x</a:t>
            </a:r>
            <a:r>
              <a:rPr lang="en-US" baseline="30000" dirty="0" smtClean="0"/>
              <a:t>2</a:t>
            </a:r>
            <a:r>
              <a:rPr lang="en-US" dirty="0" smtClean="0"/>
              <a:t> and we take their derivatives, we get that f’(x) = 1 and g’(x) = 2x by using the power rule on each function.</a:t>
            </a:r>
          </a:p>
          <a:p>
            <a:r>
              <a:rPr lang="en-US" dirty="0" smtClean="0"/>
              <a:t>We would like to think that</a:t>
            </a:r>
          </a:p>
          <a:p>
            <a:pPr lvl="1"/>
            <a:r>
              <a:rPr lang="en-US" dirty="0" smtClean="0"/>
              <a:t>[f(x) * g(x)]’ = f’(x) * g’(x)]	  </a:t>
            </a:r>
            <a:r>
              <a:rPr lang="en-US" dirty="0" smtClean="0">
                <a:solidFill>
                  <a:srgbClr val="FF0000"/>
                </a:solidFill>
              </a:rPr>
              <a:t>WRONG</a:t>
            </a:r>
          </a:p>
          <a:p>
            <a:pPr lvl="1"/>
            <a:r>
              <a:rPr lang="en-US" dirty="0" smtClean="0"/>
              <a:t>                     =   1   *   2x   = 2x   </a:t>
            </a:r>
            <a:r>
              <a:rPr lang="en-US" dirty="0" smtClean="0">
                <a:solidFill>
                  <a:srgbClr val="FF0000"/>
                </a:solidFill>
              </a:rPr>
              <a:t>WRONG</a:t>
            </a:r>
          </a:p>
          <a:p>
            <a:r>
              <a:rPr lang="en-US" dirty="0" smtClean="0"/>
              <a:t>It does not because f(x) * g(x) = x* x</a:t>
            </a:r>
            <a:r>
              <a:rPr lang="en-US" baseline="30000" dirty="0" smtClean="0"/>
              <a:t>2 </a:t>
            </a:r>
            <a:r>
              <a:rPr lang="en-US" dirty="0" smtClean="0"/>
              <a:t>= x</a:t>
            </a:r>
            <a:r>
              <a:rPr lang="en-US" baseline="30000" dirty="0" smtClean="0"/>
              <a:t>3</a:t>
            </a:r>
            <a:r>
              <a:rPr lang="en-US" dirty="0" smtClean="0"/>
              <a:t> which has a derivative of f’(x) = 3x</a:t>
            </a:r>
            <a:r>
              <a:rPr lang="en-US" baseline="30000" dirty="0" smtClean="0"/>
              <a:t>2 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2x.</a:t>
            </a:r>
          </a:p>
        </p:txBody>
      </p:sp>
    </p:spTree>
    <p:extLst>
      <p:ext uri="{BB962C8B-B14F-4D97-AF65-F5344CB8AC3E}">
        <p14:creationId xmlns:p14="http://schemas.microsoft.com/office/powerpoint/2010/main" val="372313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Product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14600"/>
            <a:ext cx="8839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495800"/>
            <a:ext cx="867844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98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2" y="1600200"/>
            <a:ext cx="882942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854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real-world phenomena involve </a:t>
            </a:r>
            <a:r>
              <a:rPr lang="en-US" u="sng" dirty="0" smtClean="0"/>
              <a:t>changing quantities</a:t>
            </a:r>
            <a:r>
              <a:rPr lang="en-US" dirty="0" smtClean="0"/>
              <a:t>-the speed of a rocket, the inflation of money (currency), the number of bacteria in a culture, the voltage of an electrical signal, etc.</a:t>
            </a:r>
          </a:p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 “derivative” is the mathematical tool for studying the rate at which one value changes relative to another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Tangent lines relate this change to slope.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91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Shorter version of the Product Rule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addition is “commutative”, it does not matter what order you add in and 3+7 = 7+3.</a:t>
            </a:r>
          </a:p>
          <a:p>
            <a:r>
              <a:rPr lang="en-US" dirty="0" smtClean="0"/>
              <a:t>When we get to the quotient rule, it has subtraction in it and subtraction is not commutative.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Therefore, I highly suggest you use the product rule in this form: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(f*g)’ = f’*g +g’ *f</a:t>
            </a:r>
          </a:p>
        </p:txBody>
      </p:sp>
    </p:spTree>
    <p:extLst>
      <p:ext uri="{BB962C8B-B14F-4D97-AF65-F5344CB8AC3E}">
        <p14:creationId xmlns:p14="http://schemas.microsoft.com/office/powerpoint/2010/main" val="268960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Quotient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I wrote about where the product rule comes from and why also applies to the quotient rule.</a:t>
            </a:r>
            <a:endParaRPr lang="en-US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429000"/>
            <a:ext cx="8991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315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Quotient Rule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proof is on pages 165-166.</a:t>
            </a:r>
          </a:p>
          <a:p>
            <a:r>
              <a:rPr lang="en-US" dirty="0" smtClean="0"/>
              <a:t>The notation I like to use is:</a:t>
            </a:r>
          </a:p>
          <a:p>
            <a:pPr marL="448056" lvl="1" indent="-384048">
              <a:buSzPct val="80000"/>
              <a:buFont typeface="Wingdings 2"/>
              <a:buChar char=""/>
            </a:pPr>
            <a:r>
              <a:rPr lang="en-US" dirty="0" smtClean="0">
                <a:solidFill>
                  <a:srgbClr val="FFFF00"/>
                </a:solidFill>
              </a:rPr>
              <a:t>(f/g)’ = </a:t>
            </a:r>
            <a:r>
              <a:rPr lang="en-US" u="sng" dirty="0" err="1" smtClean="0">
                <a:solidFill>
                  <a:srgbClr val="FFFF00"/>
                </a:solidFill>
              </a:rPr>
              <a:t>f’g</a:t>
            </a:r>
            <a:r>
              <a:rPr lang="en-US" u="sng" dirty="0" smtClean="0">
                <a:solidFill>
                  <a:srgbClr val="FFFF00"/>
                </a:solidFill>
              </a:rPr>
              <a:t> - </a:t>
            </a:r>
            <a:r>
              <a:rPr lang="en-US" u="sng" dirty="0" err="1" smtClean="0">
                <a:solidFill>
                  <a:srgbClr val="FFFF00"/>
                </a:solidFill>
              </a:rPr>
              <a:t>g’f</a:t>
            </a:r>
            <a:endParaRPr lang="en-US" u="sng" dirty="0" smtClean="0">
              <a:solidFill>
                <a:srgbClr val="FFFF00"/>
              </a:solidFill>
            </a:endParaRPr>
          </a:p>
          <a:p>
            <a:pPr marL="448056" lvl="1" indent="-384048">
              <a:buSzPct val="80000"/>
              <a:buNone/>
            </a:pPr>
            <a:r>
              <a:rPr lang="en-US" dirty="0" smtClean="0">
                <a:solidFill>
                  <a:srgbClr val="FFFF00"/>
                </a:solidFill>
              </a:rPr>
              <a:t>			   g </a:t>
            </a:r>
            <a:r>
              <a:rPr lang="en-US" baseline="30000" dirty="0" smtClean="0">
                <a:solidFill>
                  <a:srgbClr val="FFFF00"/>
                </a:solidFill>
              </a:rPr>
              <a:t>2</a:t>
            </a:r>
          </a:p>
          <a:p>
            <a:endParaRPr lang="en-US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8763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818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Summary</a:t>
            </a:r>
            <a:endParaRPr lang="en-US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8458200" cy="286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465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Derivatives of sin x, </a:t>
            </a:r>
            <a:r>
              <a:rPr lang="en-US" sz="4000" dirty="0" err="1" smtClean="0"/>
              <a:t>cos</a:t>
            </a:r>
            <a:r>
              <a:rPr lang="en-US" sz="4000" dirty="0" smtClean="0"/>
              <a:t> x, tan x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prove the derivatives of cos x and tan x similarly </a:t>
            </a:r>
            <a:r>
              <a:rPr lang="en-US" dirty="0" smtClean="0"/>
              <a:t>to the proo</a:t>
            </a:r>
            <a:r>
              <a:rPr lang="en-US" dirty="0" smtClean="0"/>
              <a:t>f for sin x on the following slide.</a:t>
            </a:r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276600"/>
            <a:ext cx="325513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343400"/>
            <a:ext cx="3047999" cy="104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562600"/>
            <a:ext cx="30099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41374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099" y="1882775"/>
            <a:ext cx="806980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4117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Derivatives of </a:t>
            </a:r>
            <a:r>
              <a:rPr lang="en-US" sz="3800" dirty="0" err="1" smtClean="0"/>
              <a:t>csc</a:t>
            </a:r>
            <a:r>
              <a:rPr lang="en-US" sz="3800" dirty="0" smtClean="0"/>
              <a:t> x, sec x, cot x</a:t>
            </a:r>
            <a:endParaRPr lang="en-US" sz="3800" dirty="0"/>
          </a:p>
        </p:txBody>
      </p:sp>
      <p:pic>
        <p:nvPicPr>
          <p:cNvPr id="4" name="Picture 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5999"/>
            <a:ext cx="3048000" cy="9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505200"/>
            <a:ext cx="3048000" cy="98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53000"/>
            <a:ext cx="3124200" cy="96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7721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886521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14261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Derivatives of Compositions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The “Chain Rule” is the method we use when taking the derivative of a composition of functions f(g(x)).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y’ = </a:t>
            </a:r>
            <a:r>
              <a:rPr lang="en-US" sz="2800" dirty="0" err="1" smtClean="0"/>
              <a:t>dy</a:t>
            </a:r>
            <a:r>
              <a:rPr lang="en-US" sz="2800" dirty="0" smtClean="0"/>
              <a:t>/</a:t>
            </a:r>
            <a:r>
              <a:rPr lang="en-US" sz="2800" dirty="0" err="1" smtClean="0"/>
              <a:t>dx</a:t>
            </a:r>
            <a:r>
              <a:rPr lang="en-US" sz="2800" dirty="0" smtClean="0"/>
              <a:t> is obtained by a two-link “chain” of simpler derivatives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200400"/>
            <a:ext cx="8001000" cy="236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09420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using 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use an alternative version of the chain rule on a later slide to find the same derivative.  Decide which method you prefer.</a:t>
            </a: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33800"/>
            <a:ext cx="889306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762000"/>
            <a:ext cx="1447800" cy="64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1109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Secant Line vs. Tangent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points P and Q on this graph get closer and closer together, the slope of the secant line through P and Q gets closer to the slope of the tangent line which is only at P.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400" dirty="0" smtClean="0"/>
              <a:t>From Geometry, a </a:t>
            </a:r>
          </a:p>
          <a:p>
            <a:pPr>
              <a:buNone/>
            </a:pPr>
            <a:r>
              <a:rPr lang="en-US" sz="2400" dirty="0" smtClean="0"/>
              <a:t>	secant line crosses</a:t>
            </a:r>
          </a:p>
          <a:p>
            <a:pPr>
              <a:buNone/>
            </a:pPr>
            <a:r>
              <a:rPr lang="en-US" sz="2400" dirty="0" smtClean="0"/>
              <a:t>	twice and a tangent</a:t>
            </a:r>
          </a:p>
          <a:p>
            <a:pPr>
              <a:buNone/>
            </a:pPr>
            <a:r>
              <a:rPr lang="en-US" sz="2400" dirty="0" smtClean="0"/>
              <a:t>	line touches once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3810000"/>
            <a:ext cx="3733800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61290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Version of the Chain Rule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can be frustrating during longer problems due to too many variables so you may want to use this instead.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They mean the same thing: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28800"/>
            <a:ext cx="1219200" cy="54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429000"/>
            <a:ext cx="716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562600"/>
            <a:ext cx="880109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43631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 using Alternative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09800"/>
            <a:ext cx="874552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74120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 with Multiple Interior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Make sure you only do one step at a time.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438400"/>
            <a:ext cx="891376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3823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Encinitas Sunset</a:t>
            </a:r>
            <a:endParaRPr lang="en-US" dirty="0"/>
          </a:p>
        </p:txBody>
      </p:sp>
      <p:pic>
        <p:nvPicPr>
          <p:cNvPr id="8196" name="Picture 4" descr="\\mvsrv03\My_Docs$\dlewis\My Documents\My Pictures\2010\2010 1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6858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662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Championships Paris, France 1987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If you go to YouTube and search </a:t>
            </a:r>
            <a:r>
              <a:rPr lang="en-US" sz="2800" dirty="0" err="1" smtClean="0"/>
              <a:t>Cruzers</a:t>
            </a:r>
            <a:r>
              <a:rPr lang="en-US" sz="2800" dirty="0" smtClean="0"/>
              <a:t> baton 1987, you should be able to find my team’s video from the world championships in Paris if you are interested.  I am the really tall and white person towards the right.  It looks like this: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17195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2845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Slope of the Secant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slope of the secant line comes from Algebra I, m = rise/run =</a:t>
            </a:r>
          </a:p>
          <a:p>
            <a:endParaRPr lang="en-US" dirty="0" smtClean="0"/>
          </a:p>
          <a:p>
            <a:r>
              <a:rPr lang="en-US" dirty="0" smtClean="0"/>
              <a:t>This book uses different notation, but it means the same thing.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438399"/>
            <a:ext cx="838200" cy="6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72000"/>
            <a:ext cx="56197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876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Slope of the Tangent 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slope of the tangent line is only through one point so we cannot use the same equation.  Instead, we must calculate the limit as point Q approaches point P.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3667"/>
            <a:ext cx="8229600" cy="304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732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important themes in calculus is the study of motion.  To describe motion we discuss speed and direction of travel which, together, comprise velocity.</a:t>
            </a:r>
          </a:p>
          <a:p>
            <a:r>
              <a:rPr lang="en-US" dirty="0" smtClean="0"/>
              <a:t>For this section, we will only consider motion along a line (rectilinear motion).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400"/>
            <a:ext cx="9144001" cy="70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1092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Velocity Example</a:t>
            </a:r>
            <a:endParaRPr lang="en-US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199"/>
            <a:ext cx="9144000" cy="312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7003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Instantaneous Velocity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an average, we often want to determine velocity at a specific instant in time.  It is like finding the slope of the tangent line vs. finding the slope of the secant line.</a:t>
            </a:r>
          </a:p>
          <a:p>
            <a:r>
              <a:rPr lang="en-US" dirty="0" smtClean="0"/>
              <a:t>We only have one time, so we cannot subtract.  Instead, we must find the limit as we get closer and closer to the exact time we are looking for.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92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</TotalTime>
  <Words>1416</Words>
  <Application>Microsoft Office PowerPoint</Application>
  <PresentationFormat>On-screen Show (4:3)</PresentationFormat>
  <Paragraphs>186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Verve</vt:lpstr>
      <vt:lpstr>Section 2.1</vt:lpstr>
      <vt:lpstr>All graphics are attributed to:</vt:lpstr>
      <vt:lpstr>Introduction</vt:lpstr>
      <vt:lpstr>Secant Line vs. Tangent Line</vt:lpstr>
      <vt:lpstr>Slope of the Secant Line</vt:lpstr>
      <vt:lpstr>Slope of the Tangent Line</vt:lpstr>
      <vt:lpstr>Velocity</vt:lpstr>
      <vt:lpstr>Average Velocity Example</vt:lpstr>
      <vt:lpstr>Instantaneous Velocity</vt:lpstr>
      <vt:lpstr>The Derivative Function</vt:lpstr>
      <vt:lpstr>Representations</vt:lpstr>
      <vt:lpstr>Example</vt:lpstr>
      <vt:lpstr>Slope of the tangent line</vt:lpstr>
      <vt:lpstr>Equation for the Tangent Line</vt:lpstr>
      <vt:lpstr>Previous example continued</vt:lpstr>
      <vt:lpstr>Differentiability</vt:lpstr>
      <vt:lpstr>Differentiability Geometrically</vt:lpstr>
      <vt:lpstr>Corner Points</vt:lpstr>
      <vt:lpstr>Points of Vertical Tangency</vt:lpstr>
      <vt:lpstr>Points of Discontinuity</vt:lpstr>
      <vt:lpstr>Other Derivative Notations</vt:lpstr>
      <vt:lpstr>The Derivative of a Constant</vt:lpstr>
      <vt:lpstr>Derivatives of Power Functions</vt:lpstr>
      <vt:lpstr>Derivatives of Sums and Differences</vt:lpstr>
      <vt:lpstr>Higher Derivatives</vt:lpstr>
      <vt:lpstr>Product Rule</vt:lpstr>
      <vt:lpstr>Counter example</vt:lpstr>
      <vt:lpstr>The Product Rule</vt:lpstr>
      <vt:lpstr>Proof</vt:lpstr>
      <vt:lpstr>Shorter version of the Product Rule</vt:lpstr>
      <vt:lpstr>Quotient Rule</vt:lpstr>
      <vt:lpstr>Quotient Rule cont.</vt:lpstr>
      <vt:lpstr>Rules Summary</vt:lpstr>
      <vt:lpstr>Derivatives of sin x, cos x, tan x</vt:lpstr>
      <vt:lpstr>Proof</vt:lpstr>
      <vt:lpstr>Derivatives of csc x, sec x, cot x</vt:lpstr>
      <vt:lpstr>Example</vt:lpstr>
      <vt:lpstr>Derivatives of Compositions</vt:lpstr>
      <vt:lpstr>Example using  </vt:lpstr>
      <vt:lpstr>Alternative Version of the Chain Rule</vt:lpstr>
      <vt:lpstr>Example #1 using Alternative</vt:lpstr>
      <vt:lpstr>Chain Rule with Multiple Interior Functions</vt:lpstr>
      <vt:lpstr>Encinitas Sunset</vt:lpstr>
      <vt:lpstr>World Championships Paris, France 1987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2.1</dc:title>
  <dc:creator>Lewis, Deborah</dc:creator>
  <cp:lastModifiedBy>Lewis, Deborah</cp:lastModifiedBy>
  <cp:revision>3</cp:revision>
  <dcterms:created xsi:type="dcterms:W3CDTF">2015-02-24T18:08:13Z</dcterms:created>
  <dcterms:modified xsi:type="dcterms:W3CDTF">2015-02-24T18:22:49Z</dcterms:modified>
</cp:coreProperties>
</file>